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handoutMasterIdLst>
    <p:handoutMasterId r:id="rId43"/>
  </p:handoutMasterIdLst>
  <p:sldIdLst>
    <p:sldId id="256" r:id="rId2"/>
    <p:sldId id="257" r:id="rId3"/>
    <p:sldId id="258" r:id="rId4"/>
    <p:sldId id="259" r:id="rId5"/>
    <p:sldId id="260" r:id="rId6"/>
    <p:sldId id="261" r:id="rId7"/>
    <p:sldId id="262" r:id="rId8"/>
    <p:sldId id="263" r:id="rId9"/>
    <p:sldId id="264" r:id="rId10"/>
    <p:sldId id="293" r:id="rId11"/>
    <p:sldId id="265" r:id="rId12"/>
    <p:sldId id="266" r:id="rId13"/>
    <p:sldId id="277" r:id="rId14"/>
    <p:sldId id="267" r:id="rId15"/>
    <p:sldId id="268" r:id="rId16"/>
    <p:sldId id="269" r:id="rId17"/>
    <p:sldId id="270" r:id="rId18"/>
    <p:sldId id="271" r:id="rId19"/>
    <p:sldId id="272" r:id="rId20"/>
    <p:sldId id="273" r:id="rId21"/>
    <p:sldId id="292" r:id="rId22"/>
    <p:sldId id="274" r:id="rId23"/>
    <p:sldId id="276" r:id="rId24"/>
    <p:sldId id="275" r:id="rId25"/>
    <p:sldId id="278" r:id="rId26"/>
    <p:sldId id="279" r:id="rId27"/>
    <p:sldId id="281" r:id="rId28"/>
    <p:sldId id="280" r:id="rId29"/>
    <p:sldId id="282" r:id="rId30"/>
    <p:sldId id="283" r:id="rId31"/>
    <p:sldId id="284" r:id="rId32"/>
    <p:sldId id="285" r:id="rId33"/>
    <p:sldId id="286" r:id="rId34"/>
    <p:sldId id="287" r:id="rId35"/>
    <p:sldId id="288" r:id="rId36"/>
    <p:sldId id="295" r:id="rId37"/>
    <p:sldId id="289" r:id="rId38"/>
    <p:sldId id="294" r:id="rId39"/>
    <p:sldId id="296" r:id="rId40"/>
    <p:sldId id="291" r:id="rId41"/>
    <p:sldId id="290"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2F860D-229D-6444-A783-DB1E98ED1529}" type="datetimeFigureOut">
              <a:rPr lang="en-US" smtClean="0"/>
              <a:t>7/30/21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93DC75-1DA3-5F49-B285-EAC93E218354}" type="slidenum">
              <a:rPr lang="en-US" smtClean="0"/>
              <a:t>‹#›</a:t>
            </a:fld>
            <a:endParaRPr lang="en-US"/>
          </a:p>
        </p:txBody>
      </p:sp>
    </p:spTree>
    <p:extLst>
      <p:ext uri="{BB962C8B-B14F-4D97-AF65-F5344CB8AC3E}">
        <p14:creationId xmlns:p14="http://schemas.microsoft.com/office/powerpoint/2010/main" val="84324885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0A98AF03-7270-45C2-A683-C5E353EF01A5}" type="datetime4">
              <a:rPr lang="en-US" smtClean="0"/>
              <a:pPr/>
              <a:t>July 30, 2021</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B37D5FE-740C-46F5-801A-FA5477D9711F}"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FB5AFD-D735-4504-A039-ADEBB6448D55}" type="datetime4">
              <a:rPr lang="en-US" smtClean="0"/>
              <a:pPr/>
              <a:t>July 30,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5C8118-FB93-4E87-B380-0175F2FE2167}" type="datetime4">
              <a:rPr lang="en-US" smtClean="0"/>
              <a:pPr/>
              <a:t>July 30,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A93482-8E69-40F7-BCAD-5662A6CADB27}" type="datetime4">
              <a:rPr lang="en-US" smtClean="0"/>
              <a:pPr/>
              <a:t>July 30,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B7EAE1-CAAC-4AEF-919E-158692B1E55E}" type="datetime4">
              <a:rPr lang="en-US" smtClean="0"/>
              <a:pPr/>
              <a:t>July 30,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9525A706-D8F2-4D1A-855A-CADC92600C26}" type="datetime4">
              <a:rPr lang="en-US" smtClean="0"/>
              <a:pPr/>
              <a:t>July 30,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B4F123-1704-49AC-9D15-C4B1462B8014}" type="datetime4">
              <a:rPr lang="en-US" smtClean="0"/>
              <a:pPr/>
              <a:t>July 30, 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127EC2-47FB-48A1-8644-C8A81DDAA119}" type="datetime4">
              <a:rPr lang="en-US" smtClean="0"/>
              <a:pPr/>
              <a:t>July 30, 2021</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EC3ED-7435-49F9-84C8-03CCA2F8DEDB}" type="datetime4">
              <a:rPr lang="en-US" smtClean="0"/>
              <a:pPr/>
              <a:t>July 30, 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FC49BF1-FCD3-4395-8FF6-0047AF66228E}" type="datetime4">
              <a:rPr lang="en-US" smtClean="0"/>
              <a:pPr/>
              <a:t>July 30, 2021</a:t>
            </a:fld>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861222-2C8B-4501-BE87-6797EC025925}" type="datetime4">
              <a:rPr lang="en-US" smtClean="0"/>
              <a:pPr/>
              <a:t>July 30, 2021</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6C01193-8287-4834-A286-6B880643E934}" type="datetime4">
              <a:rPr lang="en-US" smtClean="0"/>
              <a:pPr/>
              <a:t>July 30, 2021</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B37D5FE-740C-46F5-801A-FA5477D9711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Planning and Planting Your Fall Vegetable Garden</a:t>
            </a:r>
          </a:p>
        </p:txBody>
      </p:sp>
      <p:sp>
        <p:nvSpPr>
          <p:cNvPr id="3" name="Subtitle 2"/>
          <p:cNvSpPr>
            <a:spLocks noGrp="1"/>
          </p:cNvSpPr>
          <p:nvPr>
            <p:ph type="subTitle" idx="1"/>
          </p:nvPr>
        </p:nvSpPr>
        <p:spPr/>
        <p:txBody>
          <a:bodyPr>
            <a:normAutofit lnSpcReduction="10000"/>
          </a:bodyPr>
          <a:lstStyle/>
          <a:p>
            <a:r>
              <a:rPr lang="en-US" dirty="0" err="1"/>
              <a:t>Wednesday@WillRogers</a:t>
            </a:r>
            <a:endParaRPr lang="en-US" dirty="0"/>
          </a:p>
          <a:p>
            <a:r>
              <a:rPr lang="en-US" dirty="0"/>
              <a:t>Oklahoma County Master Gardeners</a:t>
            </a:r>
          </a:p>
          <a:p>
            <a:r>
              <a:rPr lang="en-US" dirty="0"/>
              <a:t>July 14, 2021</a:t>
            </a:r>
          </a:p>
        </p:txBody>
      </p:sp>
    </p:spTree>
    <p:extLst>
      <p:ext uri="{BB962C8B-B14F-4D97-AF65-F5344CB8AC3E}">
        <p14:creationId xmlns:p14="http://schemas.microsoft.com/office/powerpoint/2010/main" val="1814920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Gardening - Conditions</a:t>
            </a:r>
          </a:p>
        </p:txBody>
      </p:sp>
      <p:pic>
        <p:nvPicPr>
          <p:cNvPr id="6" name="Content Placeholder 5" descr="IMG_6809.jpg"/>
          <p:cNvPicPr>
            <a:picLocks noGrp="1" noChangeAspect="1"/>
          </p:cNvPicPr>
          <p:nvPr>
            <p:ph idx="1"/>
          </p:nvPr>
        </p:nvPicPr>
        <p:blipFill>
          <a:blip r:embed="rId2" cstate="print">
            <a:extLst>
              <a:ext uri="{28A0092B-C50C-407E-A947-70E740481C1C}">
                <a14:useLocalDpi xmlns:a14="http://schemas.microsoft.com/office/drawing/2010/main" val="0"/>
              </a:ext>
            </a:extLst>
          </a:blip>
          <a:srcRect t="15488" b="15488"/>
          <a:stretch>
            <a:fillRect/>
          </a:stretch>
        </p:blipFill>
        <p:spPr/>
      </p:pic>
    </p:spTree>
    <p:extLst>
      <p:ext uri="{BB962C8B-B14F-4D97-AF65-F5344CB8AC3E}">
        <p14:creationId xmlns:p14="http://schemas.microsoft.com/office/powerpoint/2010/main" val="1695256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Gardening - Conditions</a:t>
            </a:r>
          </a:p>
        </p:txBody>
      </p:sp>
      <p:sp>
        <p:nvSpPr>
          <p:cNvPr id="3" name="Content Placeholder 2"/>
          <p:cNvSpPr>
            <a:spLocks noGrp="1"/>
          </p:cNvSpPr>
          <p:nvPr>
            <p:ph sz="quarter" idx="13"/>
          </p:nvPr>
        </p:nvSpPr>
        <p:spPr/>
        <p:txBody>
          <a:bodyPr>
            <a:normAutofit/>
          </a:bodyPr>
          <a:lstStyle/>
          <a:p>
            <a:r>
              <a:rPr lang="en-US" dirty="0"/>
              <a:t>Harsh summer conditions can be managed by using the usual measures like mulching and frequent watering</a:t>
            </a:r>
          </a:p>
          <a:p>
            <a:r>
              <a:rPr lang="en-US" dirty="0"/>
              <a:t>Grow seedlings in a cool, shady spot in summer heat</a:t>
            </a:r>
          </a:p>
        </p:txBody>
      </p:sp>
      <p:pic>
        <p:nvPicPr>
          <p:cNvPr id="5" name="Content Placeholder 4" descr="eYBEKuXA.jpeg"/>
          <p:cNvPicPr>
            <a:picLocks noGrp="1" noChangeAspect="1"/>
          </p:cNvPicPr>
          <p:nvPr>
            <p:ph sz="quarter" idx="14"/>
          </p:nvPr>
        </p:nvPicPr>
        <p:blipFill>
          <a:blip r:embed="rId2" cstate="print">
            <a:extLst>
              <a:ext uri="{28A0092B-C50C-407E-A947-70E740481C1C}">
                <a14:useLocalDpi xmlns:a14="http://schemas.microsoft.com/office/drawing/2010/main" val="0"/>
              </a:ext>
            </a:extLst>
          </a:blip>
          <a:srcRect l="17378" r="17378"/>
          <a:stretch>
            <a:fillRect/>
          </a:stretch>
        </p:blipFill>
        <p:spPr/>
      </p:pic>
    </p:spTree>
    <p:extLst>
      <p:ext uri="{BB962C8B-B14F-4D97-AF65-F5344CB8AC3E}">
        <p14:creationId xmlns:p14="http://schemas.microsoft.com/office/powerpoint/2010/main" val="3939477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Gardening - Conditions</a:t>
            </a:r>
          </a:p>
        </p:txBody>
      </p:sp>
      <p:sp>
        <p:nvSpPr>
          <p:cNvPr id="4" name="Content Placeholder 3"/>
          <p:cNvSpPr>
            <a:spLocks noGrp="1"/>
          </p:cNvSpPr>
          <p:nvPr>
            <p:ph idx="1"/>
          </p:nvPr>
        </p:nvSpPr>
        <p:spPr/>
        <p:txBody>
          <a:bodyPr/>
          <a:lstStyle/>
          <a:p>
            <a:r>
              <a:rPr lang="en-US" dirty="0"/>
              <a:t>Shade structures or shade cloth draped over supports can give baby plants a more comfortable environment in the heat</a:t>
            </a:r>
          </a:p>
          <a:p>
            <a:r>
              <a:rPr lang="en-US" dirty="0"/>
              <a:t>Plain or fancy -  use what you have, buy something new or build something custom</a:t>
            </a:r>
          </a:p>
          <a:p>
            <a:r>
              <a:rPr lang="en-US" dirty="0"/>
              <a:t>Portable is good for small shade areas</a:t>
            </a:r>
          </a:p>
          <a:p>
            <a:r>
              <a:rPr lang="en-US" dirty="0"/>
              <a:t>Move containers to shaded areas</a:t>
            </a:r>
          </a:p>
        </p:txBody>
      </p:sp>
    </p:spTree>
    <p:extLst>
      <p:ext uri="{BB962C8B-B14F-4D97-AF65-F5344CB8AC3E}">
        <p14:creationId xmlns:p14="http://schemas.microsoft.com/office/powerpoint/2010/main" val="1966442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Fall Gardening - Conditions</a:t>
            </a:r>
          </a:p>
        </p:txBody>
      </p:sp>
      <p:pic>
        <p:nvPicPr>
          <p:cNvPr id="7" name="Content Placeholder 6" descr="NB5nJHhQ.jpeg"/>
          <p:cNvPicPr>
            <a:picLocks noGrp="1" noChangeAspect="1"/>
          </p:cNvPicPr>
          <p:nvPr>
            <p:ph idx="1"/>
          </p:nvPr>
        </p:nvPicPr>
        <p:blipFill>
          <a:blip r:embed="rId2" cstate="print">
            <a:extLst>
              <a:ext uri="{28A0092B-C50C-407E-A947-70E740481C1C}">
                <a14:useLocalDpi xmlns:a14="http://schemas.microsoft.com/office/drawing/2010/main" val="0"/>
              </a:ext>
            </a:extLst>
          </a:blip>
          <a:srcRect t="11028" b="11028"/>
          <a:stretch>
            <a:fillRect/>
          </a:stretch>
        </p:blipFill>
        <p:spPr/>
      </p:pic>
    </p:spTree>
    <p:extLst>
      <p:ext uri="{BB962C8B-B14F-4D97-AF65-F5344CB8AC3E}">
        <p14:creationId xmlns:p14="http://schemas.microsoft.com/office/powerpoint/2010/main" val="499227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Gardening - Conditions</a:t>
            </a:r>
          </a:p>
        </p:txBody>
      </p:sp>
      <p:sp>
        <p:nvSpPr>
          <p:cNvPr id="3" name="Content Placeholder 2"/>
          <p:cNvSpPr>
            <a:spLocks noGrp="1"/>
          </p:cNvSpPr>
          <p:nvPr>
            <p:ph sz="quarter" idx="13"/>
          </p:nvPr>
        </p:nvSpPr>
        <p:spPr/>
        <p:txBody>
          <a:bodyPr/>
          <a:lstStyle/>
          <a:p>
            <a:r>
              <a:rPr lang="en-US" dirty="0"/>
              <a:t>The same supports used for winter freeze cover can hold shade cloth in the summer</a:t>
            </a:r>
          </a:p>
          <a:p>
            <a:r>
              <a:rPr lang="en-US" dirty="0"/>
              <a:t>If you can, make it so you can remove it easily when you want full sun later</a:t>
            </a:r>
          </a:p>
          <a:p>
            <a:endParaRPr lang="en-US" dirty="0"/>
          </a:p>
        </p:txBody>
      </p:sp>
      <p:pic>
        <p:nvPicPr>
          <p:cNvPr id="5" name="Content Placeholder 4" descr="IMG_6827.jpeg"/>
          <p:cNvPicPr>
            <a:picLocks noGrp="1" noChangeAspect="1"/>
          </p:cNvPicPr>
          <p:nvPr>
            <p:ph sz="quarter" idx="14"/>
          </p:nvPr>
        </p:nvPicPr>
        <p:blipFill>
          <a:blip r:embed="rId2">
            <a:extLst>
              <a:ext uri="{28A0092B-C50C-407E-A947-70E740481C1C}">
                <a14:useLocalDpi xmlns:a14="http://schemas.microsoft.com/office/drawing/2010/main" val="0"/>
              </a:ext>
            </a:extLst>
          </a:blip>
          <a:srcRect l="13301" r="13301"/>
          <a:stretch>
            <a:fillRect/>
          </a:stretch>
        </p:blipFill>
        <p:spPr/>
      </p:pic>
    </p:spTree>
    <p:extLst>
      <p:ext uri="{BB962C8B-B14F-4D97-AF65-F5344CB8AC3E}">
        <p14:creationId xmlns:p14="http://schemas.microsoft.com/office/powerpoint/2010/main" val="3204167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Gardening - Conditions</a:t>
            </a:r>
          </a:p>
        </p:txBody>
      </p:sp>
      <p:sp>
        <p:nvSpPr>
          <p:cNvPr id="5" name="Content Placeholder 4"/>
          <p:cNvSpPr>
            <a:spLocks noGrp="1"/>
          </p:cNvSpPr>
          <p:nvPr>
            <p:ph idx="1"/>
          </p:nvPr>
        </p:nvSpPr>
        <p:spPr/>
        <p:txBody>
          <a:bodyPr/>
          <a:lstStyle/>
          <a:p>
            <a:r>
              <a:rPr lang="en-US" dirty="0"/>
              <a:t>Getting enough water to your baby plants and seedlings is very important </a:t>
            </a:r>
            <a:r>
              <a:rPr lang="mr-IN" dirty="0"/>
              <a:t>–</a:t>
            </a:r>
            <a:r>
              <a:rPr lang="en-US" dirty="0"/>
              <a:t> plan to water everyday when it is hot and not raining regularly</a:t>
            </a:r>
          </a:p>
          <a:p>
            <a:r>
              <a:rPr lang="en-US" dirty="0"/>
              <a:t>Drip irrigation can save a lot of work</a:t>
            </a:r>
          </a:p>
          <a:p>
            <a:r>
              <a:rPr lang="en-US" dirty="0"/>
              <a:t>Water the specific plants and rows, rather than sprinkling everything to conserve water</a:t>
            </a:r>
          </a:p>
        </p:txBody>
      </p:sp>
    </p:spTree>
    <p:extLst>
      <p:ext uri="{BB962C8B-B14F-4D97-AF65-F5344CB8AC3E}">
        <p14:creationId xmlns:p14="http://schemas.microsoft.com/office/powerpoint/2010/main" val="2879666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Gardening - Conditions</a:t>
            </a:r>
          </a:p>
        </p:txBody>
      </p:sp>
      <p:sp>
        <p:nvSpPr>
          <p:cNvPr id="3" name="Content Placeholder 2"/>
          <p:cNvSpPr>
            <a:spLocks noGrp="1"/>
          </p:cNvSpPr>
          <p:nvPr>
            <p:ph idx="1"/>
          </p:nvPr>
        </p:nvSpPr>
        <p:spPr/>
        <p:txBody>
          <a:bodyPr>
            <a:normAutofit lnSpcReduction="10000"/>
          </a:bodyPr>
          <a:lstStyle/>
          <a:p>
            <a:r>
              <a:rPr lang="en-US" dirty="0"/>
              <a:t>You can soak your seeds in water for a few hours to overnight before planting to give them a boost (do not do this for beans and peas)</a:t>
            </a:r>
          </a:p>
          <a:p>
            <a:r>
              <a:rPr lang="en-US" dirty="0"/>
              <a:t>Pre-water deeply in the beds or containers you are using to plant in</a:t>
            </a:r>
          </a:p>
          <a:p>
            <a:r>
              <a:rPr lang="en-US" dirty="0"/>
              <a:t>Mulch after seedlings sprout or plants are put in the ground to conserve moisture and cool soil </a:t>
            </a:r>
          </a:p>
        </p:txBody>
      </p:sp>
    </p:spTree>
    <p:extLst>
      <p:ext uri="{BB962C8B-B14F-4D97-AF65-F5344CB8AC3E}">
        <p14:creationId xmlns:p14="http://schemas.microsoft.com/office/powerpoint/2010/main" val="1253050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Gardening - Conditions</a:t>
            </a:r>
          </a:p>
        </p:txBody>
      </p:sp>
      <p:pic>
        <p:nvPicPr>
          <p:cNvPr id="3" name="Content Placeholder 2" descr="aT_33Zbg.jpeg"/>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t="20773" b="20773"/>
          <a:stretch>
            <a:fillRect/>
          </a:stretch>
        </p:blipFill>
        <p:spPr/>
      </p:pic>
      <p:sp>
        <p:nvSpPr>
          <p:cNvPr id="5" name="Content Placeholder 4"/>
          <p:cNvSpPr>
            <a:spLocks noGrp="1"/>
          </p:cNvSpPr>
          <p:nvPr>
            <p:ph sz="quarter" idx="14"/>
          </p:nvPr>
        </p:nvSpPr>
        <p:spPr/>
        <p:txBody>
          <a:bodyPr/>
          <a:lstStyle/>
          <a:p>
            <a:r>
              <a:rPr lang="en-US" dirty="0"/>
              <a:t>You can alter some of the planting depths, but not by much</a:t>
            </a:r>
          </a:p>
          <a:p>
            <a:r>
              <a:rPr lang="en-US" dirty="0"/>
              <a:t>Adding mulch after sowing seeds is better than planting too deep for that plant</a:t>
            </a:r>
          </a:p>
        </p:txBody>
      </p:sp>
    </p:spTree>
    <p:extLst>
      <p:ext uri="{BB962C8B-B14F-4D97-AF65-F5344CB8AC3E}">
        <p14:creationId xmlns:p14="http://schemas.microsoft.com/office/powerpoint/2010/main" val="2599038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Gardening - Conditions</a:t>
            </a:r>
          </a:p>
        </p:txBody>
      </p:sp>
      <p:sp>
        <p:nvSpPr>
          <p:cNvPr id="5" name="Content Placeholder 4"/>
          <p:cNvSpPr>
            <a:spLocks noGrp="1"/>
          </p:cNvSpPr>
          <p:nvPr>
            <p:ph idx="1"/>
          </p:nvPr>
        </p:nvSpPr>
        <p:spPr/>
        <p:txBody>
          <a:bodyPr/>
          <a:lstStyle/>
          <a:p>
            <a:r>
              <a:rPr lang="en-US" dirty="0"/>
              <a:t>Weed control is very important when growing transplants or sowing seeds in summer</a:t>
            </a:r>
          </a:p>
          <a:p>
            <a:r>
              <a:rPr lang="en-US" dirty="0"/>
              <a:t>Mulch early and fairly heavily</a:t>
            </a:r>
          </a:p>
          <a:p>
            <a:r>
              <a:rPr lang="en-US" dirty="0"/>
              <a:t>Cultivate/hoe weeds when they are small</a:t>
            </a:r>
          </a:p>
          <a:p>
            <a:r>
              <a:rPr lang="en-US" dirty="0"/>
              <a:t>Pull weeds carefully so as not to disturb the soil around new plants and seedlings</a:t>
            </a:r>
          </a:p>
          <a:p>
            <a:r>
              <a:rPr lang="en-US" dirty="0"/>
              <a:t>Weeds slow down as the days get shorter</a:t>
            </a:r>
          </a:p>
        </p:txBody>
      </p:sp>
    </p:spTree>
    <p:extLst>
      <p:ext uri="{BB962C8B-B14F-4D97-AF65-F5344CB8AC3E}">
        <p14:creationId xmlns:p14="http://schemas.microsoft.com/office/powerpoint/2010/main" val="2273766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Fall Gardening - Conditions</a:t>
            </a:r>
          </a:p>
        </p:txBody>
      </p:sp>
      <p:sp>
        <p:nvSpPr>
          <p:cNvPr id="3" name="Content Placeholder 2"/>
          <p:cNvSpPr>
            <a:spLocks noGrp="1"/>
          </p:cNvSpPr>
          <p:nvPr>
            <p:ph idx="1"/>
          </p:nvPr>
        </p:nvSpPr>
        <p:spPr/>
        <p:txBody>
          <a:bodyPr>
            <a:normAutofit lnSpcReduction="10000"/>
          </a:bodyPr>
          <a:lstStyle/>
          <a:p>
            <a:r>
              <a:rPr lang="en-US" dirty="0"/>
              <a:t>Some vegetables are better grown from transplants, others from direct sowing of seeds</a:t>
            </a:r>
          </a:p>
          <a:p>
            <a:r>
              <a:rPr lang="en-US" dirty="0"/>
              <a:t>Seed starting in summer is very different from early spring </a:t>
            </a:r>
            <a:r>
              <a:rPr lang="mr-IN" dirty="0"/>
              <a:t>–</a:t>
            </a:r>
            <a:r>
              <a:rPr lang="en-US" dirty="0"/>
              <a:t> much faster sprouting!</a:t>
            </a:r>
          </a:p>
          <a:p>
            <a:r>
              <a:rPr lang="en-US" dirty="0"/>
              <a:t>Biggest issue is keeping the seedlings watered and shaded</a:t>
            </a:r>
          </a:p>
          <a:p>
            <a:r>
              <a:rPr lang="en-US" dirty="0"/>
              <a:t>Cool season crops like lettuce germinate best when it’s cooler</a:t>
            </a:r>
          </a:p>
        </p:txBody>
      </p:sp>
    </p:spTree>
    <p:extLst>
      <p:ext uri="{BB962C8B-B14F-4D97-AF65-F5344CB8AC3E}">
        <p14:creationId xmlns:p14="http://schemas.microsoft.com/office/powerpoint/2010/main" val="2287142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Gardening 101</a:t>
            </a:r>
          </a:p>
        </p:txBody>
      </p:sp>
      <p:sp>
        <p:nvSpPr>
          <p:cNvPr id="3" name="Content Placeholder 2"/>
          <p:cNvSpPr>
            <a:spLocks noGrp="1"/>
          </p:cNvSpPr>
          <p:nvPr>
            <p:ph sz="quarter" idx="13"/>
          </p:nvPr>
        </p:nvSpPr>
        <p:spPr/>
        <p:txBody>
          <a:bodyPr>
            <a:normAutofit fontScale="92500" lnSpcReduction="10000"/>
          </a:bodyPr>
          <a:lstStyle/>
          <a:p>
            <a:r>
              <a:rPr lang="en-US" dirty="0"/>
              <a:t>Central Oklahoma has a long growing season </a:t>
            </a:r>
          </a:p>
          <a:p>
            <a:r>
              <a:rPr lang="en-US" dirty="0"/>
              <a:t>You can plant and harvest more than one time per year</a:t>
            </a:r>
          </a:p>
          <a:p>
            <a:r>
              <a:rPr lang="en-US" dirty="0"/>
              <a:t>Fall garden planning (and planting) starts earlier than you think </a:t>
            </a:r>
            <a:r>
              <a:rPr lang="mr-IN" dirty="0"/>
              <a:t>–</a:t>
            </a:r>
            <a:r>
              <a:rPr lang="en-US" dirty="0"/>
              <a:t> like now!</a:t>
            </a:r>
          </a:p>
          <a:p>
            <a:endParaRPr lang="en-US" dirty="0"/>
          </a:p>
        </p:txBody>
      </p:sp>
      <p:pic>
        <p:nvPicPr>
          <p:cNvPr id="5" name="Content Placeholder 4" descr="12fFM0Nw.jpeg"/>
          <p:cNvPicPr>
            <a:picLocks noGrp="1" noChangeAspect="1"/>
          </p:cNvPicPr>
          <p:nvPr>
            <p:ph sz="quarter" idx="14"/>
          </p:nvPr>
        </p:nvPicPr>
        <p:blipFill>
          <a:blip r:embed="rId2" cstate="print">
            <a:extLst>
              <a:ext uri="{28A0092B-C50C-407E-A947-70E740481C1C}">
                <a14:useLocalDpi xmlns:a14="http://schemas.microsoft.com/office/drawing/2010/main" val="0"/>
              </a:ext>
            </a:extLst>
          </a:blip>
          <a:srcRect l="17378" r="17378"/>
          <a:stretch>
            <a:fillRect/>
          </a:stretch>
        </p:blipFill>
        <p:spPr/>
      </p:pic>
    </p:spTree>
    <p:extLst>
      <p:ext uri="{BB962C8B-B14F-4D97-AF65-F5344CB8AC3E}">
        <p14:creationId xmlns:p14="http://schemas.microsoft.com/office/powerpoint/2010/main" val="2196754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Seed Starting for Fall</a:t>
            </a:r>
          </a:p>
        </p:txBody>
      </p:sp>
      <p:sp>
        <p:nvSpPr>
          <p:cNvPr id="3" name="Content Placeholder 2"/>
          <p:cNvSpPr>
            <a:spLocks noGrp="1"/>
          </p:cNvSpPr>
          <p:nvPr>
            <p:ph idx="1"/>
          </p:nvPr>
        </p:nvSpPr>
        <p:spPr/>
        <p:txBody>
          <a:bodyPr>
            <a:normAutofit lnSpcReduction="10000"/>
          </a:bodyPr>
          <a:lstStyle/>
          <a:p>
            <a:r>
              <a:rPr lang="en-US" dirty="0"/>
              <a:t>From now (mid-July), for the next few weeks plants can be started from seed for transplanting into the garden later</a:t>
            </a:r>
          </a:p>
          <a:p>
            <a:r>
              <a:rPr lang="en-US" dirty="0"/>
              <a:t>Can be started indoors (with adequate light) or outdoors (with adequate shade)</a:t>
            </a:r>
          </a:p>
          <a:p>
            <a:r>
              <a:rPr lang="en-US" dirty="0"/>
              <a:t>This can be important as it may be hard to find commercial transplants in August and September</a:t>
            </a:r>
          </a:p>
          <a:p>
            <a:r>
              <a:rPr lang="en-US" dirty="0"/>
              <a:t>Keep asking your nursery to stock fall veg!</a:t>
            </a:r>
          </a:p>
        </p:txBody>
      </p:sp>
    </p:spTree>
    <p:extLst>
      <p:ext uri="{BB962C8B-B14F-4D97-AF65-F5344CB8AC3E}">
        <p14:creationId xmlns:p14="http://schemas.microsoft.com/office/powerpoint/2010/main" val="3359189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Seed Starting for Fall</a:t>
            </a:r>
          </a:p>
        </p:txBody>
      </p:sp>
      <p:pic>
        <p:nvPicPr>
          <p:cNvPr id="4" name="Content Placeholder 3" descr="IMG_6808.jpg"/>
          <p:cNvPicPr>
            <a:picLocks noGrp="1" noChangeAspect="1"/>
          </p:cNvPicPr>
          <p:nvPr>
            <p:ph idx="1"/>
          </p:nvPr>
        </p:nvPicPr>
        <p:blipFill>
          <a:blip r:embed="rId2" cstate="print">
            <a:extLst>
              <a:ext uri="{28A0092B-C50C-407E-A947-70E740481C1C}">
                <a14:useLocalDpi xmlns:a14="http://schemas.microsoft.com/office/drawing/2010/main" val="0"/>
              </a:ext>
            </a:extLst>
          </a:blip>
          <a:srcRect t="15488" b="15488"/>
          <a:stretch>
            <a:fillRect/>
          </a:stretch>
        </p:blipFill>
        <p:spPr/>
      </p:pic>
    </p:spTree>
    <p:extLst>
      <p:ext uri="{BB962C8B-B14F-4D97-AF65-F5344CB8AC3E}">
        <p14:creationId xmlns:p14="http://schemas.microsoft.com/office/powerpoint/2010/main" val="2638071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Fall Vegetables to try</a:t>
            </a:r>
          </a:p>
        </p:txBody>
      </p:sp>
      <p:sp>
        <p:nvSpPr>
          <p:cNvPr id="3" name="Content Placeholder 2"/>
          <p:cNvSpPr>
            <a:spLocks noGrp="1"/>
          </p:cNvSpPr>
          <p:nvPr>
            <p:ph idx="1"/>
          </p:nvPr>
        </p:nvSpPr>
        <p:spPr/>
        <p:txBody>
          <a:bodyPr>
            <a:normAutofit lnSpcReduction="10000"/>
          </a:bodyPr>
          <a:lstStyle/>
          <a:p>
            <a:r>
              <a:rPr lang="en-US" b="1" dirty="0"/>
              <a:t>Sweet corn </a:t>
            </a:r>
            <a:r>
              <a:rPr lang="mr-IN" dirty="0"/>
              <a:t>–</a:t>
            </a:r>
            <a:r>
              <a:rPr lang="en-US" dirty="0"/>
              <a:t> sow seed directly in the ground RIGHT NOW for a fall crop</a:t>
            </a:r>
          </a:p>
          <a:p>
            <a:r>
              <a:rPr lang="en-US" dirty="0"/>
              <a:t>Look on seed packet for Days to Harvest</a:t>
            </a:r>
          </a:p>
          <a:p>
            <a:r>
              <a:rPr lang="en-US" dirty="0"/>
              <a:t>Usually 80-100 days </a:t>
            </a:r>
          </a:p>
          <a:p>
            <a:r>
              <a:rPr lang="en-US" dirty="0"/>
              <a:t>Don’t forget to add another 7-10 days for the Fall Factor (lessening heat, daylight and hours of sun)</a:t>
            </a:r>
          </a:p>
          <a:p>
            <a:r>
              <a:rPr lang="en-US" dirty="0"/>
              <a:t>Sow in cleared area, or interplant among an existing summer crop</a:t>
            </a:r>
          </a:p>
        </p:txBody>
      </p:sp>
    </p:spTree>
    <p:extLst>
      <p:ext uri="{BB962C8B-B14F-4D97-AF65-F5344CB8AC3E}">
        <p14:creationId xmlns:p14="http://schemas.microsoft.com/office/powerpoint/2010/main" val="691572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Interplanting</a:t>
            </a:r>
            <a:r>
              <a:rPr lang="en-US" dirty="0"/>
              <a:t>/Intercropping</a:t>
            </a:r>
          </a:p>
        </p:txBody>
      </p:sp>
      <p:pic>
        <p:nvPicPr>
          <p:cNvPr id="4" name="Content Placeholder 3" descr="IMG_6805.jpg"/>
          <p:cNvPicPr>
            <a:picLocks noGrp="1" noChangeAspect="1"/>
          </p:cNvPicPr>
          <p:nvPr>
            <p:ph idx="1"/>
          </p:nvPr>
        </p:nvPicPr>
        <p:blipFill>
          <a:blip r:embed="rId2" cstate="print">
            <a:extLst>
              <a:ext uri="{28A0092B-C50C-407E-A947-70E740481C1C}">
                <a14:useLocalDpi xmlns:a14="http://schemas.microsoft.com/office/drawing/2010/main" val="0"/>
              </a:ext>
            </a:extLst>
          </a:blip>
          <a:srcRect t="15488" b="15488"/>
          <a:stretch>
            <a:fillRect/>
          </a:stretch>
        </p:blipFill>
        <p:spPr/>
      </p:pic>
    </p:spTree>
    <p:extLst>
      <p:ext uri="{BB962C8B-B14F-4D97-AF65-F5344CB8AC3E}">
        <p14:creationId xmlns:p14="http://schemas.microsoft.com/office/powerpoint/2010/main" val="4068516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Vegetables to try</a:t>
            </a:r>
          </a:p>
        </p:txBody>
      </p:sp>
      <p:sp>
        <p:nvSpPr>
          <p:cNvPr id="3" name="Content Placeholder 2"/>
          <p:cNvSpPr>
            <a:spLocks noGrp="1"/>
          </p:cNvSpPr>
          <p:nvPr>
            <p:ph sz="quarter" idx="13"/>
          </p:nvPr>
        </p:nvSpPr>
        <p:spPr/>
        <p:txBody>
          <a:bodyPr>
            <a:normAutofit fontScale="92500" lnSpcReduction="20000"/>
          </a:bodyPr>
          <a:lstStyle/>
          <a:p>
            <a:r>
              <a:rPr lang="en-US" b="1" dirty="0"/>
              <a:t>Tomatoes / Peppers / Eggplant </a:t>
            </a:r>
            <a:r>
              <a:rPr lang="mr-IN" dirty="0"/>
              <a:t>–</a:t>
            </a:r>
            <a:r>
              <a:rPr lang="en-US" dirty="0"/>
              <a:t> all “warm season” veggies</a:t>
            </a:r>
          </a:p>
          <a:p>
            <a:r>
              <a:rPr lang="en-US" dirty="0"/>
              <a:t>These frequently need lots of warmth and sunlight to mature (especially peppers)</a:t>
            </a:r>
          </a:p>
          <a:p>
            <a:r>
              <a:rPr lang="en-US" dirty="0"/>
              <a:t>Most of these in the nightshade family need 90-110 days to harvest</a:t>
            </a:r>
          </a:p>
          <a:p>
            <a:endParaRPr lang="en-US" dirty="0"/>
          </a:p>
        </p:txBody>
      </p:sp>
      <p:pic>
        <p:nvPicPr>
          <p:cNvPr id="5" name="Content Placeholder 4" descr="1vdx1C0A.jpeg"/>
          <p:cNvPicPr>
            <a:picLocks noGrp="1" noChangeAspect="1"/>
          </p:cNvPicPr>
          <p:nvPr>
            <p:ph sz="quarter" idx="14"/>
          </p:nvPr>
        </p:nvPicPr>
        <p:blipFill>
          <a:blip r:embed="rId2" cstate="print">
            <a:extLst>
              <a:ext uri="{28A0092B-C50C-407E-A947-70E740481C1C}">
                <a14:useLocalDpi xmlns:a14="http://schemas.microsoft.com/office/drawing/2010/main" val="0"/>
              </a:ext>
            </a:extLst>
          </a:blip>
          <a:srcRect t="16066" b="16066"/>
          <a:stretch>
            <a:fillRect/>
          </a:stretch>
        </p:blipFill>
        <p:spPr/>
      </p:pic>
    </p:spTree>
    <p:extLst>
      <p:ext uri="{BB962C8B-B14F-4D97-AF65-F5344CB8AC3E}">
        <p14:creationId xmlns:p14="http://schemas.microsoft.com/office/powerpoint/2010/main" val="3268289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Vegetables to try</a:t>
            </a:r>
          </a:p>
        </p:txBody>
      </p:sp>
      <p:sp>
        <p:nvSpPr>
          <p:cNvPr id="3" name="Content Placeholder 2"/>
          <p:cNvSpPr>
            <a:spLocks noGrp="1"/>
          </p:cNvSpPr>
          <p:nvPr>
            <p:ph idx="1"/>
          </p:nvPr>
        </p:nvSpPr>
        <p:spPr/>
        <p:txBody>
          <a:bodyPr/>
          <a:lstStyle/>
          <a:p>
            <a:r>
              <a:rPr lang="en-US" b="1" dirty="0"/>
              <a:t>Squash</a:t>
            </a:r>
            <a:r>
              <a:rPr lang="en-US" dirty="0"/>
              <a:t> </a:t>
            </a:r>
            <a:r>
              <a:rPr lang="mr-IN" dirty="0"/>
              <a:t>–</a:t>
            </a:r>
            <a:r>
              <a:rPr lang="en-US" dirty="0"/>
              <a:t> summer and winter (summer squashes mature faster), incl. </a:t>
            </a:r>
            <a:r>
              <a:rPr lang="en-US" b="1" dirty="0"/>
              <a:t>Pumpkins</a:t>
            </a:r>
          </a:p>
          <a:p>
            <a:r>
              <a:rPr lang="en-US" dirty="0"/>
              <a:t>Can be direct sown or transplanted</a:t>
            </a:r>
          </a:p>
          <a:p>
            <a:r>
              <a:rPr lang="en-US" dirty="0"/>
              <a:t>Transplants need to be started a month or so before planting into the garden</a:t>
            </a:r>
          </a:p>
          <a:p>
            <a:r>
              <a:rPr lang="en-US" dirty="0"/>
              <a:t>Check Days to Harvest for your varieties</a:t>
            </a:r>
          </a:p>
          <a:p>
            <a:r>
              <a:rPr lang="en-US" dirty="0"/>
              <a:t>Be vigilant about controlling for squash bugs and other pests</a:t>
            </a:r>
          </a:p>
          <a:p>
            <a:pPr marL="68580" indent="0">
              <a:buNone/>
            </a:pPr>
            <a:endParaRPr lang="en-US" dirty="0"/>
          </a:p>
          <a:p>
            <a:endParaRPr lang="en-US" dirty="0"/>
          </a:p>
        </p:txBody>
      </p:sp>
    </p:spTree>
    <p:extLst>
      <p:ext uri="{BB962C8B-B14F-4D97-AF65-F5344CB8AC3E}">
        <p14:creationId xmlns:p14="http://schemas.microsoft.com/office/powerpoint/2010/main" val="2130843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Vegetables to try</a:t>
            </a:r>
          </a:p>
        </p:txBody>
      </p:sp>
      <p:sp>
        <p:nvSpPr>
          <p:cNvPr id="3" name="Content Placeholder 2"/>
          <p:cNvSpPr>
            <a:spLocks noGrp="1"/>
          </p:cNvSpPr>
          <p:nvPr>
            <p:ph idx="1"/>
          </p:nvPr>
        </p:nvSpPr>
        <p:spPr/>
        <p:txBody>
          <a:bodyPr/>
          <a:lstStyle/>
          <a:p>
            <a:r>
              <a:rPr lang="en-US" b="1" dirty="0"/>
              <a:t>Green beans </a:t>
            </a:r>
            <a:r>
              <a:rPr lang="mr-IN" dirty="0"/>
              <a:t>–</a:t>
            </a:r>
            <a:r>
              <a:rPr lang="en-US" dirty="0"/>
              <a:t> bush varieties are good for fall gardening</a:t>
            </a:r>
          </a:p>
          <a:p>
            <a:r>
              <a:rPr lang="en-US" dirty="0"/>
              <a:t>Plant from seed or transplants</a:t>
            </a:r>
          </a:p>
          <a:p>
            <a:r>
              <a:rPr lang="en-US" dirty="0"/>
              <a:t>Many bush-type green beans take only 50-60 days to mature (some beans take much longer </a:t>
            </a:r>
            <a:r>
              <a:rPr lang="mr-IN" dirty="0"/>
              <a:t>–</a:t>
            </a:r>
            <a:r>
              <a:rPr lang="en-US" dirty="0"/>
              <a:t> check the Days to Harvest)</a:t>
            </a:r>
          </a:p>
          <a:p>
            <a:r>
              <a:rPr lang="en-US" dirty="0"/>
              <a:t>Can plant in succession to prolong harvest (if you have the space)</a:t>
            </a:r>
          </a:p>
          <a:p>
            <a:endParaRPr lang="en-US" dirty="0"/>
          </a:p>
        </p:txBody>
      </p:sp>
    </p:spTree>
    <p:extLst>
      <p:ext uri="{BB962C8B-B14F-4D97-AF65-F5344CB8AC3E}">
        <p14:creationId xmlns:p14="http://schemas.microsoft.com/office/powerpoint/2010/main" val="149707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vegetables to try</a:t>
            </a:r>
          </a:p>
        </p:txBody>
      </p:sp>
      <p:pic>
        <p:nvPicPr>
          <p:cNvPr id="6" name="Content Placeholder 5" descr="IMG_3026.jpg"/>
          <p:cNvPicPr>
            <a:picLocks noGrp="1" noChangeAspect="1"/>
          </p:cNvPicPr>
          <p:nvPr>
            <p:ph idx="1"/>
          </p:nvPr>
        </p:nvPicPr>
        <p:blipFill>
          <a:blip r:embed="rId2" cstate="print">
            <a:extLst>
              <a:ext uri="{28A0092B-C50C-407E-A947-70E740481C1C}">
                <a14:useLocalDpi xmlns:a14="http://schemas.microsoft.com/office/drawing/2010/main" val="0"/>
              </a:ext>
            </a:extLst>
          </a:blip>
          <a:srcRect t="15488" b="15488"/>
          <a:stretch>
            <a:fillRect/>
          </a:stretch>
        </p:blipFill>
        <p:spPr/>
      </p:pic>
    </p:spTree>
    <p:extLst>
      <p:ext uri="{BB962C8B-B14F-4D97-AF65-F5344CB8AC3E}">
        <p14:creationId xmlns:p14="http://schemas.microsoft.com/office/powerpoint/2010/main" val="955128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Vegetables to try</a:t>
            </a:r>
          </a:p>
        </p:txBody>
      </p:sp>
      <p:sp>
        <p:nvSpPr>
          <p:cNvPr id="3" name="Content Placeholder 2"/>
          <p:cNvSpPr>
            <a:spLocks noGrp="1"/>
          </p:cNvSpPr>
          <p:nvPr>
            <p:ph idx="1"/>
          </p:nvPr>
        </p:nvSpPr>
        <p:spPr/>
        <p:txBody>
          <a:bodyPr>
            <a:normAutofit lnSpcReduction="10000"/>
          </a:bodyPr>
          <a:lstStyle/>
          <a:p>
            <a:r>
              <a:rPr lang="en-US" dirty="0"/>
              <a:t>Cool season cruciferous veggies such as </a:t>
            </a:r>
            <a:r>
              <a:rPr lang="en-US" b="1" dirty="0"/>
              <a:t>broccoli and Brussels sprouts </a:t>
            </a:r>
            <a:r>
              <a:rPr lang="en-US" dirty="0"/>
              <a:t>should be started in seed trays in early July (now is fine, too)</a:t>
            </a:r>
          </a:p>
          <a:p>
            <a:r>
              <a:rPr lang="en-US" dirty="0"/>
              <a:t>Transplant as soon as the plants are sturdy enough to take the conditions (a month or two after sowing)</a:t>
            </a:r>
          </a:p>
          <a:p>
            <a:r>
              <a:rPr lang="en-US" dirty="0"/>
              <a:t>These can take colder temps and light frosts in late autumn</a:t>
            </a:r>
          </a:p>
        </p:txBody>
      </p:sp>
    </p:spTree>
    <p:extLst>
      <p:ext uri="{BB962C8B-B14F-4D97-AF65-F5344CB8AC3E}">
        <p14:creationId xmlns:p14="http://schemas.microsoft.com/office/powerpoint/2010/main" val="2048330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Vegetables to try</a:t>
            </a:r>
          </a:p>
        </p:txBody>
      </p:sp>
      <p:sp>
        <p:nvSpPr>
          <p:cNvPr id="3" name="Content Placeholder 2"/>
          <p:cNvSpPr>
            <a:spLocks noGrp="1"/>
          </p:cNvSpPr>
          <p:nvPr>
            <p:ph idx="1"/>
          </p:nvPr>
        </p:nvSpPr>
        <p:spPr/>
        <p:txBody>
          <a:bodyPr/>
          <a:lstStyle/>
          <a:p>
            <a:r>
              <a:rPr lang="en-US" b="1" dirty="0"/>
              <a:t>Carrots</a:t>
            </a:r>
            <a:r>
              <a:rPr lang="en-US" dirty="0"/>
              <a:t> are a possibility for fall gardens</a:t>
            </a:r>
          </a:p>
          <a:p>
            <a:r>
              <a:rPr lang="en-US" dirty="0"/>
              <a:t>Must be direct sown and kept cool and shaded; loose, sandy soil is best</a:t>
            </a:r>
          </a:p>
          <a:p>
            <a:r>
              <a:rPr lang="en-US" dirty="0"/>
              <a:t>Seeds are miniscule and planting depth is very shallow, so watch heat and moisture carefully</a:t>
            </a:r>
          </a:p>
          <a:p>
            <a:r>
              <a:rPr lang="en-US" dirty="0"/>
              <a:t>Some varieties are better than others for fall gardens</a:t>
            </a:r>
          </a:p>
        </p:txBody>
      </p:sp>
    </p:spTree>
    <p:extLst>
      <p:ext uri="{BB962C8B-B14F-4D97-AF65-F5344CB8AC3E}">
        <p14:creationId xmlns:p14="http://schemas.microsoft.com/office/powerpoint/2010/main" val="2596939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Gardening 101</a:t>
            </a:r>
          </a:p>
        </p:txBody>
      </p:sp>
      <p:sp>
        <p:nvSpPr>
          <p:cNvPr id="3" name="Content Placeholder 2"/>
          <p:cNvSpPr>
            <a:spLocks noGrp="1"/>
          </p:cNvSpPr>
          <p:nvPr>
            <p:ph idx="1"/>
          </p:nvPr>
        </p:nvSpPr>
        <p:spPr/>
        <p:txBody>
          <a:bodyPr>
            <a:normAutofit/>
          </a:bodyPr>
          <a:lstStyle/>
          <a:p>
            <a:r>
              <a:rPr lang="en-US" dirty="0"/>
              <a:t>We will talk about:</a:t>
            </a:r>
          </a:p>
          <a:p>
            <a:pPr lvl="1"/>
            <a:r>
              <a:rPr lang="en-US" dirty="0"/>
              <a:t>Conditions and challenges in fall gardening</a:t>
            </a:r>
          </a:p>
          <a:p>
            <a:pPr lvl="1"/>
            <a:r>
              <a:rPr lang="en-US" dirty="0"/>
              <a:t>Temperature, sunlight, and moisture</a:t>
            </a:r>
          </a:p>
          <a:p>
            <a:pPr lvl="1"/>
            <a:r>
              <a:rPr lang="en-US" dirty="0"/>
              <a:t>Growing times and days to harvest</a:t>
            </a:r>
          </a:p>
          <a:p>
            <a:pPr lvl="1"/>
            <a:r>
              <a:rPr lang="en-US" dirty="0"/>
              <a:t>Germination issues</a:t>
            </a:r>
          </a:p>
          <a:p>
            <a:pPr lvl="1"/>
            <a:r>
              <a:rPr lang="en-US" dirty="0"/>
              <a:t>Recommended plants for fall veggies</a:t>
            </a:r>
          </a:p>
          <a:p>
            <a:pPr lvl="1"/>
            <a:r>
              <a:rPr lang="en-US" dirty="0"/>
              <a:t>How to choose good varieties for fall gardening</a:t>
            </a:r>
          </a:p>
        </p:txBody>
      </p:sp>
    </p:spTree>
    <p:extLst>
      <p:ext uri="{BB962C8B-B14F-4D97-AF65-F5344CB8AC3E}">
        <p14:creationId xmlns:p14="http://schemas.microsoft.com/office/powerpoint/2010/main" val="970880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Vegetables to try</a:t>
            </a:r>
          </a:p>
        </p:txBody>
      </p:sp>
      <p:sp>
        <p:nvSpPr>
          <p:cNvPr id="3" name="Content Placeholder 2"/>
          <p:cNvSpPr>
            <a:spLocks noGrp="1"/>
          </p:cNvSpPr>
          <p:nvPr>
            <p:ph idx="1"/>
          </p:nvPr>
        </p:nvSpPr>
        <p:spPr/>
        <p:txBody>
          <a:bodyPr/>
          <a:lstStyle/>
          <a:p>
            <a:r>
              <a:rPr lang="en-US" b="1" dirty="0"/>
              <a:t>Cabbage, collards and cauliflower </a:t>
            </a:r>
            <a:r>
              <a:rPr lang="en-US" dirty="0"/>
              <a:t>can be transplanted into the garden in August, after the heat starts to lessen a bit</a:t>
            </a:r>
          </a:p>
          <a:p>
            <a:r>
              <a:rPr lang="en-US" dirty="0"/>
              <a:t>Sow seed trays now to grow transplants for next month’s planting</a:t>
            </a:r>
          </a:p>
          <a:p>
            <a:r>
              <a:rPr lang="en-US" dirty="0"/>
              <a:t>These veggies love a bit of cool weather and can be harvested into November most years</a:t>
            </a:r>
          </a:p>
          <a:p>
            <a:endParaRPr lang="en-US" dirty="0"/>
          </a:p>
        </p:txBody>
      </p:sp>
    </p:spTree>
    <p:extLst>
      <p:ext uri="{BB962C8B-B14F-4D97-AF65-F5344CB8AC3E}">
        <p14:creationId xmlns:p14="http://schemas.microsoft.com/office/powerpoint/2010/main" val="63772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Vegetables to try</a:t>
            </a:r>
          </a:p>
        </p:txBody>
      </p:sp>
      <p:pic>
        <p:nvPicPr>
          <p:cNvPr id="5" name="Content Placeholder 4" descr="akUd3Wjw.jpeg"/>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l="17500" r="17500"/>
          <a:stretch>
            <a:fillRect/>
          </a:stretch>
        </p:blipFill>
        <p:spPr/>
      </p:pic>
      <p:sp>
        <p:nvSpPr>
          <p:cNvPr id="4" name="Content Placeholder 3"/>
          <p:cNvSpPr>
            <a:spLocks noGrp="1"/>
          </p:cNvSpPr>
          <p:nvPr>
            <p:ph sz="quarter" idx="14"/>
          </p:nvPr>
        </p:nvSpPr>
        <p:spPr/>
        <p:txBody>
          <a:bodyPr>
            <a:normAutofit fontScale="92500" lnSpcReduction="20000"/>
          </a:bodyPr>
          <a:lstStyle/>
          <a:p>
            <a:r>
              <a:rPr lang="en-US" b="1" dirty="0"/>
              <a:t>Asian greens </a:t>
            </a:r>
            <a:r>
              <a:rPr lang="mr-IN" b="1" dirty="0"/>
              <a:t>–</a:t>
            </a:r>
            <a:r>
              <a:rPr lang="en-US" b="1" dirty="0"/>
              <a:t> Chinese cabbage and broccoli, baby Bok Choy, </a:t>
            </a:r>
            <a:r>
              <a:rPr lang="en-US" b="1" dirty="0" err="1"/>
              <a:t>Tatsoi</a:t>
            </a:r>
            <a:r>
              <a:rPr lang="en-US" b="1" dirty="0"/>
              <a:t>, </a:t>
            </a:r>
            <a:r>
              <a:rPr lang="en-US" b="1" dirty="0" err="1"/>
              <a:t>Mizuna</a:t>
            </a:r>
            <a:r>
              <a:rPr lang="en-US" b="1" dirty="0"/>
              <a:t>, Japanese mustard,</a:t>
            </a:r>
            <a:r>
              <a:rPr lang="en-US" dirty="0"/>
              <a:t> and lots of others are great in the fall garden, and can be harvested well into winter with just a bit of protection</a:t>
            </a:r>
          </a:p>
          <a:p>
            <a:endParaRPr lang="en-US" dirty="0"/>
          </a:p>
        </p:txBody>
      </p:sp>
    </p:spTree>
    <p:extLst>
      <p:ext uri="{BB962C8B-B14F-4D97-AF65-F5344CB8AC3E}">
        <p14:creationId xmlns:p14="http://schemas.microsoft.com/office/powerpoint/2010/main" val="2733922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Vegetables to try</a:t>
            </a:r>
          </a:p>
        </p:txBody>
      </p:sp>
      <p:sp>
        <p:nvSpPr>
          <p:cNvPr id="3" name="Content Placeholder 2"/>
          <p:cNvSpPr>
            <a:spLocks noGrp="1"/>
          </p:cNvSpPr>
          <p:nvPr>
            <p:ph sz="quarter" idx="13"/>
          </p:nvPr>
        </p:nvSpPr>
        <p:spPr/>
        <p:txBody>
          <a:bodyPr>
            <a:normAutofit lnSpcReduction="10000"/>
          </a:bodyPr>
          <a:lstStyle/>
          <a:p>
            <a:r>
              <a:rPr lang="en-US" dirty="0"/>
              <a:t>Turnips are good in the fall </a:t>
            </a:r>
            <a:r>
              <a:rPr lang="mr-IN" dirty="0"/>
              <a:t>–</a:t>
            </a:r>
            <a:r>
              <a:rPr lang="en-US" dirty="0"/>
              <a:t> sow seeds in August through mid-September</a:t>
            </a:r>
          </a:p>
          <a:p>
            <a:r>
              <a:rPr lang="en-US" dirty="0"/>
              <a:t>50-60 Days to Harvest for most varieties</a:t>
            </a:r>
          </a:p>
          <a:p>
            <a:r>
              <a:rPr lang="en-US" dirty="0"/>
              <a:t>Succession planting works well</a:t>
            </a:r>
          </a:p>
        </p:txBody>
      </p:sp>
      <p:pic>
        <p:nvPicPr>
          <p:cNvPr id="5" name="Content Placeholder 4" descr="-H6rTTvw.jpeg"/>
          <p:cNvPicPr>
            <a:picLocks noGrp="1" noChangeAspect="1"/>
          </p:cNvPicPr>
          <p:nvPr>
            <p:ph sz="quarter" idx="14"/>
          </p:nvPr>
        </p:nvPicPr>
        <p:blipFill>
          <a:blip r:embed="rId2" cstate="print">
            <a:extLst>
              <a:ext uri="{28A0092B-C50C-407E-A947-70E740481C1C}">
                <a14:useLocalDpi xmlns:a14="http://schemas.microsoft.com/office/drawing/2010/main" val="0"/>
              </a:ext>
            </a:extLst>
          </a:blip>
          <a:srcRect l="13301" r="13301"/>
          <a:stretch>
            <a:fillRect/>
          </a:stretch>
        </p:blipFill>
        <p:spPr/>
      </p:pic>
    </p:spTree>
    <p:extLst>
      <p:ext uri="{BB962C8B-B14F-4D97-AF65-F5344CB8AC3E}">
        <p14:creationId xmlns:p14="http://schemas.microsoft.com/office/powerpoint/2010/main" val="389476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vegetables to try</a:t>
            </a:r>
          </a:p>
        </p:txBody>
      </p:sp>
      <p:sp>
        <p:nvSpPr>
          <p:cNvPr id="3" name="Content Placeholder 2"/>
          <p:cNvSpPr>
            <a:spLocks noGrp="1"/>
          </p:cNvSpPr>
          <p:nvPr>
            <p:ph idx="1"/>
          </p:nvPr>
        </p:nvSpPr>
        <p:spPr/>
        <p:txBody>
          <a:bodyPr/>
          <a:lstStyle/>
          <a:p>
            <a:r>
              <a:rPr lang="en-US" b="1" dirty="0"/>
              <a:t>Green peas </a:t>
            </a:r>
            <a:r>
              <a:rPr lang="en-US" dirty="0"/>
              <a:t>can work in the fall but they don’t really like heat</a:t>
            </a:r>
          </a:p>
          <a:p>
            <a:r>
              <a:rPr lang="en-US" dirty="0"/>
              <a:t>Pick faster-maturing varieties (60 days or so) for best results</a:t>
            </a:r>
          </a:p>
          <a:p>
            <a:r>
              <a:rPr lang="en-US" dirty="0"/>
              <a:t>Plant seeds directly in late August and early September</a:t>
            </a:r>
          </a:p>
          <a:p>
            <a:endParaRPr lang="en-US" dirty="0"/>
          </a:p>
        </p:txBody>
      </p:sp>
    </p:spTree>
    <p:extLst>
      <p:ext uri="{BB962C8B-B14F-4D97-AF65-F5344CB8AC3E}">
        <p14:creationId xmlns:p14="http://schemas.microsoft.com/office/powerpoint/2010/main" val="962876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Vegetables to try</a:t>
            </a:r>
          </a:p>
        </p:txBody>
      </p:sp>
      <p:sp>
        <p:nvSpPr>
          <p:cNvPr id="3" name="Content Placeholder 2"/>
          <p:cNvSpPr>
            <a:spLocks noGrp="1"/>
          </p:cNvSpPr>
          <p:nvPr>
            <p:ph idx="1"/>
          </p:nvPr>
        </p:nvSpPr>
        <p:spPr/>
        <p:txBody>
          <a:bodyPr>
            <a:normAutofit fontScale="92500"/>
          </a:bodyPr>
          <a:lstStyle/>
          <a:p>
            <a:r>
              <a:rPr lang="en-US" b="1" dirty="0"/>
              <a:t>Leeks, onions and garlic </a:t>
            </a:r>
            <a:r>
              <a:rPr lang="en-US" dirty="0"/>
              <a:t>are great fall/winter crops</a:t>
            </a:r>
          </a:p>
          <a:p>
            <a:r>
              <a:rPr lang="en-US" dirty="0"/>
              <a:t>Start leeks in seed trays now for transplanting in a few weeks</a:t>
            </a:r>
          </a:p>
          <a:p>
            <a:r>
              <a:rPr lang="en-US" dirty="0"/>
              <a:t>Onions can be grown from seed, sets or plants (sets are great but may be hard to find in fall)</a:t>
            </a:r>
          </a:p>
          <a:p>
            <a:r>
              <a:rPr lang="en-US" dirty="0"/>
              <a:t>Plant garlic in late September, harvest next June</a:t>
            </a:r>
          </a:p>
          <a:p>
            <a:r>
              <a:rPr lang="en-US" dirty="0"/>
              <a:t>Harvest onions and leeks next spring</a:t>
            </a:r>
          </a:p>
          <a:p>
            <a:endParaRPr lang="en-US" dirty="0"/>
          </a:p>
          <a:p>
            <a:endParaRPr lang="en-US" dirty="0"/>
          </a:p>
        </p:txBody>
      </p:sp>
    </p:spTree>
    <p:extLst>
      <p:ext uri="{BB962C8B-B14F-4D97-AF65-F5344CB8AC3E}">
        <p14:creationId xmlns:p14="http://schemas.microsoft.com/office/powerpoint/2010/main" val="3799566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Vegetables to try</a:t>
            </a:r>
          </a:p>
        </p:txBody>
      </p:sp>
      <p:sp>
        <p:nvSpPr>
          <p:cNvPr id="3" name="Content Placeholder 2"/>
          <p:cNvSpPr>
            <a:spLocks noGrp="1"/>
          </p:cNvSpPr>
          <p:nvPr>
            <p:ph idx="1"/>
          </p:nvPr>
        </p:nvSpPr>
        <p:spPr/>
        <p:txBody>
          <a:bodyPr/>
          <a:lstStyle/>
          <a:p>
            <a:r>
              <a:rPr lang="en-US" b="1" dirty="0"/>
              <a:t>Kale</a:t>
            </a:r>
            <a:r>
              <a:rPr lang="en-US" dirty="0"/>
              <a:t> </a:t>
            </a:r>
            <a:r>
              <a:rPr lang="mr-IN" dirty="0"/>
              <a:t>–</a:t>
            </a:r>
            <a:r>
              <a:rPr lang="en-US" dirty="0"/>
              <a:t> all varieties </a:t>
            </a:r>
            <a:r>
              <a:rPr lang="mr-IN" dirty="0"/>
              <a:t>–</a:t>
            </a:r>
            <a:r>
              <a:rPr lang="en-US" dirty="0"/>
              <a:t> are wonderful fall garden vegetables</a:t>
            </a:r>
          </a:p>
          <a:p>
            <a:r>
              <a:rPr lang="en-US" dirty="0"/>
              <a:t>Some, like </a:t>
            </a:r>
            <a:r>
              <a:rPr lang="en-US" dirty="0" err="1"/>
              <a:t>Lacinato</a:t>
            </a:r>
            <a:r>
              <a:rPr lang="en-US" dirty="0"/>
              <a:t> (aka Tuscan, Nero, Dinosaur kale), can survive the winter and give you fresh leaves for harvesting all autumn long and again the next spring</a:t>
            </a:r>
          </a:p>
          <a:p>
            <a:r>
              <a:rPr lang="en-US" dirty="0"/>
              <a:t>Sow seeds directly in the ground in September onwards</a:t>
            </a:r>
          </a:p>
        </p:txBody>
      </p:sp>
    </p:spTree>
    <p:extLst>
      <p:ext uri="{BB962C8B-B14F-4D97-AF65-F5344CB8AC3E}">
        <p14:creationId xmlns:p14="http://schemas.microsoft.com/office/powerpoint/2010/main" val="495399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vegetables to try</a:t>
            </a:r>
          </a:p>
        </p:txBody>
      </p:sp>
      <p:pic>
        <p:nvPicPr>
          <p:cNvPr id="4" name="Content Placeholder 3" descr="IMG_6759.jpg"/>
          <p:cNvPicPr>
            <a:picLocks noGrp="1" noChangeAspect="1"/>
          </p:cNvPicPr>
          <p:nvPr>
            <p:ph idx="1"/>
          </p:nvPr>
        </p:nvPicPr>
        <p:blipFill>
          <a:blip r:embed="rId2" cstate="print">
            <a:extLst>
              <a:ext uri="{28A0092B-C50C-407E-A947-70E740481C1C}">
                <a14:useLocalDpi xmlns:a14="http://schemas.microsoft.com/office/drawing/2010/main" val="0"/>
              </a:ext>
            </a:extLst>
          </a:blip>
          <a:srcRect t="15488" b="15488"/>
          <a:stretch>
            <a:fillRect/>
          </a:stretch>
        </p:blipFill>
        <p:spPr/>
      </p:pic>
    </p:spTree>
    <p:extLst>
      <p:ext uri="{BB962C8B-B14F-4D97-AF65-F5344CB8AC3E}">
        <p14:creationId xmlns:p14="http://schemas.microsoft.com/office/powerpoint/2010/main" val="846337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vegetables to try</a:t>
            </a:r>
          </a:p>
        </p:txBody>
      </p:sp>
      <p:sp>
        <p:nvSpPr>
          <p:cNvPr id="3" name="Content Placeholder 2"/>
          <p:cNvSpPr>
            <a:spLocks noGrp="1"/>
          </p:cNvSpPr>
          <p:nvPr>
            <p:ph idx="1"/>
          </p:nvPr>
        </p:nvSpPr>
        <p:spPr/>
        <p:txBody>
          <a:bodyPr/>
          <a:lstStyle/>
          <a:p>
            <a:r>
              <a:rPr lang="en-US" b="1" dirty="0"/>
              <a:t>Swiss chard </a:t>
            </a:r>
            <a:r>
              <a:rPr lang="en-US" dirty="0"/>
              <a:t>and </a:t>
            </a:r>
            <a:r>
              <a:rPr lang="en-US" b="1" dirty="0"/>
              <a:t>spinach</a:t>
            </a:r>
            <a:r>
              <a:rPr lang="en-US" dirty="0"/>
              <a:t> are good in the fall; don’t mind a little cold</a:t>
            </a:r>
          </a:p>
          <a:p>
            <a:r>
              <a:rPr lang="en-US" dirty="0"/>
              <a:t>Chard can take a bit more heat</a:t>
            </a:r>
          </a:p>
          <a:p>
            <a:r>
              <a:rPr lang="en-US" dirty="0"/>
              <a:t>Spinach likes cool weather generally and will bolt (go to seed) quickly if it’s too warm</a:t>
            </a:r>
          </a:p>
          <a:p>
            <a:r>
              <a:rPr lang="en-US" dirty="0"/>
              <a:t>Sow chard seeds in August and September; spinach seeds in later Sept.</a:t>
            </a:r>
          </a:p>
        </p:txBody>
      </p:sp>
    </p:spTree>
    <p:extLst>
      <p:ext uri="{BB962C8B-B14F-4D97-AF65-F5344CB8AC3E}">
        <p14:creationId xmlns:p14="http://schemas.microsoft.com/office/powerpoint/2010/main" val="3553028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Herbs for Fall</a:t>
            </a:r>
          </a:p>
        </p:txBody>
      </p:sp>
      <p:sp>
        <p:nvSpPr>
          <p:cNvPr id="4" name="Content Placeholder 3"/>
          <p:cNvSpPr>
            <a:spLocks noGrp="1"/>
          </p:cNvSpPr>
          <p:nvPr>
            <p:ph sz="quarter" idx="13"/>
          </p:nvPr>
        </p:nvSpPr>
        <p:spPr/>
        <p:txBody>
          <a:bodyPr>
            <a:normAutofit lnSpcReduction="10000"/>
          </a:bodyPr>
          <a:lstStyle/>
          <a:p>
            <a:r>
              <a:rPr lang="en-US" dirty="0"/>
              <a:t>Direct sow seeds for </a:t>
            </a:r>
            <a:r>
              <a:rPr lang="en-US" b="1" dirty="0"/>
              <a:t>basil, cilantro, chervil, dill, lemon balm, oregano, parsley, and other tender herbs </a:t>
            </a:r>
            <a:r>
              <a:rPr lang="en-US" dirty="0"/>
              <a:t>all summer long</a:t>
            </a:r>
          </a:p>
          <a:p>
            <a:r>
              <a:rPr lang="en-US" b="1" dirty="0"/>
              <a:t>Thyme, rosemary</a:t>
            </a:r>
            <a:r>
              <a:rPr lang="en-US" dirty="0"/>
              <a:t> in containers or protected areas</a:t>
            </a:r>
          </a:p>
        </p:txBody>
      </p:sp>
      <p:pic>
        <p:nvPicPr>
          <p:cNvPr id="8" name="Content Placeholder 7" descr="shAU_qJA.jpeg"/>
          <p:cNvPicPr>
            <a:picLocks noGrp="1" noChangeAspect="1"/>
          </p:cNvPicPr>
          <p:nvPr>
            <p:ph sz="quarter" idx="14"/>
          </p:nvPr>
        </p:nvPicPr>
        <p:blipFill>
          <a:blip r:embed="rId2" cstate="print">
            <a:extLst>
              <a:ext uri="{28A0092B-C50C-407E-A947-70E740481C1C}">
                <a14:useLocalDpi xmlns:a14="http://schemas.microsoft.com/office/drawing/2010/main" val="0"/>
              </a:ext>
            </a:extLst>
          </a:blip>
          <a:srcRect t="16066" b="16066"/>
          <a:stretch>
            <a:fillRect/>
          </a:stretch>
        </p:blipFill>
        <p:spPr/>
      </p:pic>
    </p:spTree>
    <p:extLst>
      <p:ext uri="{BB962C8B-B14F-4D97-AF65-F5344CB8AC3E}">
        <p14:creationId xmlns:p14="http://schemas.microsoft.com/office/powerpoint/2010/main" val="4004283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on Selecting Veggies</a:t>
            </a:r>
          </a:p>
        </p:txBody>
      </p:sp>
      <p:sp>
        <p:nvSpPr>
          <p:cNvPr id="5" name="Content Placeholder 4"/>
          <p:cNvSpPr>
            <a:spLocks noGrp="1"/>
          </p:cNvSpPr>
          <p:nvPr>
            <p:ph idx="1"/>
          </p:nvPr>
        </p:nvSpPr>
        <p:spPr/>
        <p:txBody>
          <a:bodyPr/>
          <a:lstStyle/>
          <a:p>
            <a:r>
              <a:rPr lang="en-US" dirty="0"/>
              <a:t>Because it is more difficult to find plants for fall, access to a good seed catalog (or many catalogs) can be very helpful in selecting which varieties to try</a:t>
            </a:r>
          </a:p>
          <a:p>
            <a:r>
              <a:rPr lang="en-US" dirty="0"/>
              <a:t>Save your catalogs from last spring</a:t>
            </a:r>
          </a:p>
          <a:p>
            <a:r>
              <a:rPr lang="en-US" dirty="0"/>
              <a:t>Read the descriptions carefully, check Days to Harvest and other information</a:t>
            </a:r>
          </a:p>
          <a:p>
            <a:r>
              <a:rPr lang="en-US" dirty="0"/>
              <a:t>Examples</a:t>
            </a:r>
          </a:p>
          <a:p>
            <a:endParaRPr lang="en-US" dirty="0"/>
          </a:p>
        </p:txBody>
      </p:sp>
    </p:spTree>
    <p:extLst>
      <p:ext uri="{BB962C8B-B14F-4D97-AF65-F5344CB8AC3E}">
        <p14:creationId xmlns:p14="http://schemas.microsoft.com/office/powerpoint/2010/main" val="119499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Fall Gardening - Conditions</a:t>
            </a:r>
          </a:p>
        </p:txBody>
      </p:sp>
      <p:sp>
        <p:nvSpPr>
          <p:cNvPr id="3" name="Content Placeholder 2"/>
          <p:cNvSpPr>
            <a:spLocks noGrp="1"/>
          </p:cNvSpPr>
          <p:nvPr>
            <p:ph idx="1"/>
          </p:nvPr>
        </p:nvSpPr>
        <p:spPr/>
        <p:txBody>
          <a:bodyPr>
            <a:normAutofit lnSpcReduction="10000"/>
          </a:bodyPr>
          <a:lstStyle/>
          <a:p>
            <a:r>
              <a:rPr lang="en-US" dirty="0"/>
              <a:t>The number of days in the second half of our growing season in central Oklahoma exceeds the days in the spring-to-summer season.</a:t>
            </a:r>
          </a:p>
          <a:p>
            <a:r>
              <a:rPr lang="en-US" dirty="0"/>
              <a:t>Average last spring frost </a:t>
            </a:r>
            <a:r>
              <a:rPr lang="mr-IN" dirty="0"/>
              <a:t>–</a:t>
            </a:r>
            <a:r>
              <a:rPr lang="en-US" dirty="0"/>
              <a:t> April 15</a:t>
            </a:r>
          </a:p>
          <a:p>
            <a:r>
              <a:rPr lang="en-US" dirty="0"/>
              <a:t>Average first fall frost </a:t>
            </a:r>
            <a:r>
              <a:rPr lang="mr-IN" dirty="0"/>
              <a:t>–</a:t>
            </a:r>
            <a:r>
              <a:rPr lang="en-US" dirty="0"/>
              <a:t> November 1</a:t>
            </a:r>
          </a:p>
          <a:p>
            <a:r>
              <a:rPr lang="en-US" dirty="0"/>
              <a:t>Days from April 15 </a:t>
            </a:r>
            <a:r>
              <a:rPr lang="mr-IN" dirty="0"/>
              <a:t>–</a:t>
            </a:r>
            <a:r>
              <a:rPr lang="en-US" dirty="0"/>
              <a:t> July 15 = </a:t>
            </a:r>
            <a:r>
              <a:rPr lang="en-US" b="1" dirty="0"/>
              <a:t>91 days</a:t>
            </a:r>
          </a:p>
          <a:p>
            <a:r>
              <a:rPr lang="en-US" dirty="0"/>
              <a:t> Days from July 15 </a:t>
            </a:r>
            <a:r>
              <a:rPr lang="mr-IN" dirty="0"/>
              <a:t>–</a:t>
            </a:r>
            <a:r>
              <a:rPr lang="en-US" dirty="0"/>
              <a:t> November 1 = </a:t>
            </a:r>
            <a:r>
              <a:rPr lang="en-US" b="1" dirty="0"/>
              <a:t>105 days</a:t>
            </a:r>
          </a:p>
        </p:txBody>
      </p:sp>
    </p:spTree>
    <p:extLst>
      <p:ext uri="{BB962C8B-B14F-4D97-AF65-F5344CB8AC3E}">
        <p14:creationId xmlns:p14="http://schemas.microsoft.com/office/powerpoint/2010/main" val="620043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Wednesday @ Will Rogers</a:t>
            </a:r>
          </a:p>
        </p:txBody>
      </p:sp>
      <p:sp>
        <p:nvSpPr>
          <p:cNvPr id="3" name="Content Placeholder 2"/>
          <p:cNvSpPr>
            <a:spLocks noGrp="1"/>
          </p:cNvSpPr>
          <p:nvPr>
            <p:ph idx="1"/>
          </p:nvPr>
        </p:nvSpPr>
        <p:spPr/>
        <p:txBody>
          <a:bodyPr>
            <a:normAutofit/>
          </a:bodyPr>
          <a:lstStyle/>
          <a:p>
            <a:pPr marL="68580" indent="0" algn="ctr">
              <a:buNone/>
            </a:pPr>
            <a:r>
              <a:rPr lang="en-US" dirty="0"/>
              <a:t>No W@W Program in August</a:t>
            </a:r>
          </a:p>
          <a:p>
            <a:pPr algn="ctr"/>
            <a:endParaRPr lang="en-US" dirty="0"/>
          </a:p>
          <a:p>
            <a:pPr marL="68580" indent="0" algn="ctr">
              <a:buNone/>
            </a:pPr>
            <a:r>
              <a:rPr lang="en-US" dirty="0"/>
              <a:t>We will return on September 8</a:t>
            </a:r>
            <a:r>
              <a:rPr lang="en-US" baseline="30000" dirty="0"/>
              <a:t>th</a:t>
            </a:r>
            <a:endParaRPr lang="en-US" dirty="0"/>
          </a:p>
          <a:p>
            <a:pPr marL="68580" indent="0" algn="ctr">
              <a:buNone/>
            </a:pPr>
            <a:endParaRPr lang="en-US" dirty="0"/>
          </a:p>
          <a:p>
            <a:pPr marL="68580" indent="0" algn="ctr">
              <a:buNone/>
            </a:pPr>
            <a:r>
              <a:rPr lang="en-US" dirty="0"/>
              <a:t>and October 6</a:t>
            </a:r>
            <a:r>
              <a:rPr lang="en-US" baseline="30000" dirty="0"/>
              <a:t>th</a:t>
            </a:r>
          </a:p>
          <a:p>
            <a:pPr marL="68580" indent="0" algn="ctr">
              <a:buNone/>
            </a:pPr>
            <a:endParaRPr lang="en-US" baseline="30000" dirty="0"/>
          </a:p>
          <a:p>
            <a:pPr marL="68580" indent="0" algn="ctr">
              <a:buNone/>
            </a:pPr>
            <a:r>
              <a:rPr lang="en-US" baseline="30000" dirty="0"/>
              <a:t>***</a:t>
            </a:r>
            <a:endParaRPr lang="en-US" dirty="0"/>
          </a:p>
        </p:txBody>
      </p:sp>
    </p:spTree>
    <p:extLst>
      <p:ext uri="{BB962C8B-B14F-4D97-AF65-F5344CB8AC3E}">
        <p14:creationId xmlns:p14="http://schemas.microsoft.com/office/powerpoint/2010/main" val="2865484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Fall Gardening </a:t>
            </a:r>
          </a:p>
        </p:txBody>
      </p:sp>
      <p:sp>
        <p:nvSpPr>
          <p:cNvPr id="3" name="Content Placeholder 2"/>
          <p:cNvSpPr>
            <a:spLocks noGrp="1"/>
          </p:cNvSpPr>
          <p:nvPr>
            <p:ph idx="1"/>
          </p:nvPr>
        </p:nvSpPr>
        <p:spPr/>
        <p:txBody>
          <a:bodyPr/>
          <a:lstStyle/>
          <a:p>
            <a:r>
              <a:rPr lang="en-US" dirty="0"/>
              <a:t>Best of luck with your fall growing adventures!</a:t>
            </a:r>
          </a:p>
          <a:p>
            <a:r>
              <a:rPr lang="en-US" dirty="0"/>
              <a:t>Call 405 713-1125 during weekdays to Ask A Master Gardener</a:t>
            </a:r>
          </a:p>
          <a:p>
            <a:r>
              <a:rPr lang="en-US" dirty="0"/>
              <a:t>@</a:t>
            </a:r>
            <a:r>
              <a:rPr lang="en-US" dirty="0" err="1"/>
              <a:t>okiemgs</a:t>
            </a:r>
            <a:r>
              <a:rPr lang="en-US" dirty="0"/>
              <a:t> </a:t>
            </a:r>
            <a:r>
              <a:rPr lang="mr-IN" dirty="0"/>
              <a:t>–</a:t>
            </a:r>
            <a:r>
              <a:rPr lang="en-US" dirty="0"/>
              <a:t> follow us on Twitter and Like us on Facebook</a:t>
            </a:r>
          </a:p>
          <a:p>
            <a:r>
              <a:rPr lang="en-US" dirty="0"/>
              <a:t>Photo credits </a:t>
            </a:r>
            <a:r>
              <a:rPr lang="mr-IN" dirty="0"/>
              <a:t>–</a:t>
            </a:r>
            <a:r>
              <a:rPr lang="en-US" dirty="0"/>
              <a:t> Dee Nash @</a:t>
            </a:r>
            <a:r>
              <a:rPr lang="en-US" dirty="0" err="1"/>
              <a:t>reddirtramblings</a:t>
            </a:r>
            <a:r>
              <a:rPr lang="en-US" dirty="0"/>
              <a:t> and Karen Collier</a:t>
            </a:r>
          </a:p>
          <a:p>
            <a:pPr marL="68580" indent="0">
              <a:buNone/>
            </a:pPr>
            <a:endParaRPr lang="en-US" dirty="0"/>
          </a:p>
          <a:p>
            <a:pPr marL="68580" indent="0">
              <a:buNone/>
            </a:pPr>
            <a:endParaRPr lang="en-US" dirty="0"/>
          </a:p>
        </p:txBody>
      </p:sp>
    </p:spTree>
    <p:extLst>
      <p:ext uri="{BB962C8B-B14F-4D97-AF65-F5344CB8AC3E}">
        <p14:creationId xmlns:p14="http://schemas.microsoft.com/office/powerpoint/2010/main" val="2916820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Fall Gardening - Conditions</a:t>
            </a:r>
          </a:p>
        </p:txBody>
      </p:sp>
      <p:sp>
        <p:nvSpPr>
          <p:cNvPr id="3" name="Content Placeholder 2"/>
          <p:cNvSpPr>
            <a:spLocks noGrp="1"/>
          </p:cNvSpPr>
          <p:nvPr>
            <p:ph idx="1"/>
          </p:nvPr>
        </p:nvSpPr>
        <p:spPr/>
        <p:txBody>
          <a:bodyPr>
            <a:normAutofit lnSpcReduction="10000"/>
          </a:bodyPr>
          <a:lstStyle/>
          <a:p>
            <a:r>
              <a:rPr lang="en-US" dirty="0"/>
              <a:t>There are approximately two more weeks of frost-free dates *on average* in the second part of the season</a:t>
            </a:r>
          </a:p>
          <a:p>
            <a:r>
              <a:rPr lang="en-US" dirty="0"/>
              <a:t>You will need those two weeks due to the </a:t>
            </a:r>
            <a:r>
              <a:rPr lang="en-US" b="1" dirty="0"/>
              <a:t>Fall Factor</a:t>
            </a:r>
          </a:p>
          <a:p>
            <a:r>
              <a:rPr lang="en-US" dirty="0"/>
              <a:t>When calculating days to harvest in the fall garden, you should </a:t>
            </a:r>
            <a:r>
              <a:rPr lang="en-US" b="1" dirty="0"/>
              <a:t>add 7-10 days </a:t>
            </a:r>
            <a:r>
              <a:rPr lang="en-US" dirty="0"/>
              <a:t>to the estimates for each plant due to changing conditions into fall</a:t>
            </a:r>
          </a:p>
        </p:txBody>
      </p:sp>
    </p:spTree>
    <p:extLst>
      <p:ext uri="{BB962C8B-B14F-4D97-AF65-F5344CB8AC3E}">
        <p14:creationId xmlns:p14="http://schemas.microsoft.com/office/powerpoint/2010/main" val="2852606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Gardening - Conditions</a:t>
            </a:r>
          </a:p>
        </p:txBody>
      </p:sp>
      <p:sp>
        <p:nvSpPr>
          <p:cNvPr id="3" name="Content Placeholder 2"/>
          <p:cNvSpPr>
            <a:spLocks noGrp="1"/>
          </p:cNvSpPr>
          <p:nvPr>
            <p:ph idx="1"/>
          </p:nvPr>
        </p:nvSpPr>
        <p:spPr/>
        <p:txBody>
          <a:bodyPr>
            <a:normAutofit fontScale="92500"/>
          </a:bodyPr>
          <a:lstStyle/>
          <a:p>
            <a:r>
              <a:rPr lang="en-US" dirty="0"/>
              <a:t>Good soil prep is important for any kind of vegetable crop, but it is VITAL for producing good seedlings and transplants in the heat of summer</a:t>
            </a:r>
          </a:p>
          <a:p>
            <a:r>
              <a:rPr lang="en-US" dirty="0"/>
              <a:t>Good soil should have plenty of compost and other organics worked in, be free-draining but able to retain moisture, and rich enough to feed the </a:t>
            </a:r>
            <a:r>
              <a:rPr lang="en-US" dirty="0" err="1"/>
              <a:t>littles</a:t>
            </a:r>
            <a:r>
              <a:rPr lang="en-US" dirty="0"/>
              <a:t> as they grow</a:t>
            </a:r>
          </a:p>
          <a:p>
            <a:r>
              <a:rPr lang="en-US" dirty="0"/>
              <a:t>Compost is the answer to most soil issues</a:t>
            </a:r>
          </a:p>
        </p:txBody>
      </p:sp>
    </p:spTree>
    <p:extLst>
      <p:ext uri="{BB962C8B-B14F-4D97-AF65-F5344CB8AC3E}">
        <p14:creationId xmlns:p14="http://schemas.microsoft.com/office/powerpoint/2010/main" val="1252680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Gardening - Conditions</a:t>
            </a:r>
          </a:p>
        </p:txBody>
      </p:sp>
      <p:sp>
        <p:nvSpPr>
          <p:cNvPr id="3" name="Content Placeholder 2"/>
          <p:cNvSpPr>
            <a:spLocks noGrp="1"/>
          </p:cNvSpPr>
          <p:nvPr>
            <p:ph idx="1"/>
          </p:nvPr>
        </p:nvSpPr>
        <p:spPr/>
        <p:txBody>
          <a:bodyPr>
            <a:normAutofit lnSpcReduction="10000"/>
          </a:bodyPr>
          <a:lstStyle/>
          <a:p>
            <a:r>
              <a:rPr lang="en-US" dirty="0"/>
              <a:t>The three biggest climatic conditions and challenges to keep in mind for starting the fall garden:</a:t>
            </a:r>
          </a:p>
          <a:p>
            <a:pPr lvl="1"/>
            <a:r>
              <a:rPr lang="en-US" b="1" dirty="0"/>
              <a:t>High heat and soil temperature</a:t>
            </a:r>
          </a:p>
          <a:p>
            <a:pPr lvl="1"/>
            <a:r>
              <a:rPr lang="en-US" b="1" dirty="0"/>
              <a:t>High sunlight intensity</a:t>
            </a:r>
          </a:p>
          <a:p>
            <a:pPr lvl="1"/>
            <a:r>
              <a:rPr lang="en-US" b="1" dirty="0"/>
              <a:t>Rapid drying of the soil</a:t>
            </a:r>
          </a:p>
          <a:p>
            <a:r>
              <a:rPr lang="en-US" dirty="0"/>
              <a:t>These begin to change after the end of August or so, but will be prevalent in July and August</a:t>
            </a:r>
          </a:p>
          <a:p>
            <a:pPr lvl="1"/>
            <a:endParaRPr lang="en-US" dirty="0"/>
          </a:p>
        </p:txBody>
      </p:sp>
    </p:spTree>
    <p:extLst>
      <p:ext uri="{BB962C8B-B14F-4D97-AF65-F5344CB8AC3E}">
        <p14:creationId xmlns:p14="http://schemas.microsoft.com/office/powerpoint/2010/main" val="2108248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Gardening - Conditions</a:t>
            </a:r>
          </a:p>
        </p:txBody>
      </p:sp>
      <p:pic>
        <p:nvPicPr>
          <p:cNvPr id="3" name="Content Placeholder 2" descr="s5WeOw8A.jpeg"/>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t="16066" b="16066"/>
          <a:stretch>
            <a:fillRect/>
          </a:stretch>
        </p:blipFill>
        <p:spPr/>
      </p:pic>
      <p:sp>
        <p:nvSpPr>
          <p:cNvPr id="5" name="Content Placeholder 4"/>
          <p:cNvSpPr>
            <a:spLocks noGrp="1"/>
          </p:cNvSpPr>
          <p:nvPr>
            <p:ph sz="quarter" idx="14"/>
          </p:nvPr>
        </p:nvSpPr>
        <p:spPr/>
        <p:txBody>
          <a:bodyPr/>
          <a:lstStyle/>
          <a:p>
            <a:r>
              <a:rPr lang="en-US" dirty="0"/>
              <a:t>As the summer goes on, the days get shorter (fewer hours of sunlight), the sun angle moves towards the south, and the heat tends to abate</a:t>
            </a:r>
          </a:p>
        </p:txBody>
      </p:sp>
    </p:spTree>
    <p:extLst>
      <p:ext uri="{BB962C8B-B14F-4D97-AF65-F5344CB8AC3E}">
        <p14:creationId xmlns:p14="http://schemas.microsoft.com/office/powerpoint/2010/main" val="3409655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Gardening - Conditions</a:t>
            </a:r>
          </a:p>
        </p:txBody>
      </p:sp>
      <p:sp>
        <p:nvSpPr>
          <p:cNvPr id="5" name="Content Placeholder 4"/>
          <p:cNvSpPr>
            <a:spLocks noGrp="1"/>
          </p:cNvSpPr>
          <p:nvPr>
            <p:ph idx="1"/>
          </p:nvPr>
        </p:nvSpPr>
        <p:spPr/>
        <p:txBody>
          <a:bodyPr>
            <a:normAutofit lnSpcReduction="10000"/>
          </a:bodyPr>
          <a:lstStyle/>
          <a:p>
            <a:r>
              <a:rPr lang="en-US" dirty="0"/>
              <a:t>The changes in the amount, angle, and quality of daylight must be taken into consideration</a:t>
            </a:r>
          </a:p>
          <a:p>
            <a:r>
              <a:rPr lang="en-US" dirty="0"/>
              <a:t>Look at your garden beds or where you plan to grow, and make sure you understand that some things that get full sun in July may be in shade by late September</a:t>
            </a:r>
          </a:p>
          <a:p>
            <a:r>
              <a:rPr lang="en-US" dirty="0"/>
              <a:t>Not always a problem, but be aware</a:t>
            </a:r>
          </a:p>
        </p:txBody>
      </p:sp>
    </p:spTree>
    <p:extLst>
      <p:ext uri="{BB962C8B-B14F-4D97-AF65-F5344CB8AC3E}">
        <p14:creationId xmlns:p14="http://schemas.microsoft.com/office/powerpoint/2010/main" val="24547027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735</TotalTime>
  <Words>1730</Words>
  <Application>Microsoft Macintosh PowerPoint</Application>
  <PresentationFormat>On-screen Show (4:3)</PresentationFormat>
  <Paragraphs>166</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Calibri</vt:lpstr>
      <vt:lpstr>Century Gothic</vt:lpstr>
      <vt:lpstr>Wingdings 2</vt:lpstr>
      <vt:lpstr>Austin</vt:lpstr>
      <vt:lpstr>Planning and Planting Your Fall Vegetable Garden</vt:lpstr>
      <vt:lpstr>Fall Gardening 101</vt:lpstr>
      <vt:lpstr>Fall Gardening 101</vt:lpstr>
      <vt:lpstr>Fall Gardening - Conditions</vt:lpstr>
      <vt:lpstr>Fall Gardening - Conditions</vt:lpstr>
      <vt:lpstr>Fall Gardening - Conditions</vt:lpstr>
      <vt:lpstr>Fall Gardening - Conditions</vt:lpstr>
      <vt:lpstr>Fall Gardening - Conditions</vt:lpstr>
      <vt:lpstr>Fall Gardening - Conditions</vt:lpstr>
      <vt:lpstr>Fall Gardening - Conditions</vt:lpstr>
      <vt:lpstr>Fall Gardening - Conditions</vt:lpstr>
      <vt:lpstr>Fall Gardening - Conditions</vt:lpstr>
      <vt:lpstr>Fall Gardening - Conditions</vt:lpstr>
      <vt:lpstr>Fall Gardening - Conditions</vt:lpstr>
      <vt:lpstr>Fall Gardening - Conditions</vt:lpstr>
      <vt:lpstr>Fall Gardening - Conditions</vt:lpstr>
      <vt:lpstr>Fall Gardening - Conditions</vt:lpstr>
      <vt:lpstr>Fall Gardening - Conditions</vt:lpstr>
      <vt:lpstr>Fall Gardening - Conditions</vt:lpstr>
      <vt:lpstr>Seed Starting for Fall</vt:lpstr>
      <vt:lpstr>Seed Starting for Fall</vt:lpstr>
      <vt:lpstr>Fall Vegetables to try</vt:lpstr>
      <vt:lpstr>Interplanting/Intercropping</vt:lpstr>
      <vt:lpstr>Fall Vegetables to try</vt:lpstr>
      <vt:lpstr>Fall Vegetables to try</vt:lpstr>
      <vt:lpstr>Fall Vegetables to try</vt:lpstr>
      <vt:lpstr>Fall vegetables to try</vt:lpstr>
      <vt:lpstr>Fall Vegetables to try</vt:lpstr>
      <vt:lpstr>Fall Vegetables to try</vt:lpstr>
      <vt:lpstr>Vegetables to try</vt:lpstr>
      <vt:lpstr>Fall Vegetables to try</vt:lpstr>
      <vt:lpstr>Fall Vegetables to try</vt:lpstr>
      <vt:lpstr>Fall vegetables to try</vt:lpstr>
      <vt:lpstr>Fall Vegetables to try</vt:lpstr>
      <vt:lpstr>Fall Vegetables to try</vt:lpstr>
      <vt:lpstr>Fall vegetables to try</vt:lpstr>
      <vt:lpstr>Fall vegetables to try</vt:lpstr>
      <vt:lpstr>Herbs for Fall</vt:lpstr>
      <vt:lpstr>Tips on Selecting Veggies</vt:lpstr>
      <vt:lpstr>Wednesday @ Will Rogers</vt:lpstr>
      <vt:lpstr>Fall Gardening </vt:lpstr>
    </vt:vector>
  </TitlesOfParts>
  <Company>Libris Manus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and Planting Your Fall Vegetable Garden</dc:title>
  <dc:creator>Karen L Collier</dc:creator>
  <cp:lastModifiedBy>Karen Collier</cp:lastModifiedBy>
  <cp:revision>40</cp:revision>
  <cp:lastPrinted>2021-07-14T19:50:37Z</cp:lastPrinted>
  <dcterms:created xsi:type="dcterms:W3CDTF">2021-07-10T18:20:36Z</dcterms:created>
  <dcterms:modified xsi:type="dcterms:W3CDTF">2021-07-30T21:18:13Z</dcterms:modified>
</cp:coreProperties>
</file>